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Nunito SemiBold"/>
      <p:regular r:id="rId22"/>
      <p:bold r:id="rId23"/>
      <p:italic r:id="rId24"/>
      <p:boldItalic r:id="rId25"/>
    </p:embeddedFont>
    <p:embeddedFont>
      <p:font typeface="Nunito"/>
      <p:regular r:id="rId26"/>
      <p:bold r:id="rId27"/>
      <p:italic r:id="rId28"/>
      <p:boldItalic r:id="rId29"/>
    </p:embeddedFont>
    <p:embeddedFont>
      <p:font typeface="Nunito ExtraBold"/>
      <p:bold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SemiBold-regular.fntdata"/><Relationship Id="rId21" Type="http://schemas.openxmlformats.org/officeDocument/2006/relationships/slide" Target="slides/slide16.xml"/><Relationship Id="rId24" Type="http://schemas.openxmlformats.org/officeDocument/2006/relationships/font" Target="fonts/NunitoSemiBold-italic.fntdata"/><Relationship Id="rId23" Type="http://schemas.openxmlformats.org/officeDocument/2006/relationships/font" Target="fonts/Nunito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regular.fntdata"/><Relationship Id="rId25" Type="http://schemas.openxmlformats.org/officeDocument/2006/relationships/font" Target="fonts/NunitoSemiBold-boldItalic.fntdata"/><Relationship Id="rId28" Type="http://schemas.openxmlformats.org/officeDocument/2006/relationships/font" Target="fonts/Nunito-italic.fntdata"/><Relationship Id="rId27" Type="http://schemas.openxmlformats.org/officeDocument/2006/relationships/font" Target="fonts/Nuni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Nuni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unitoExtraBold-boldItalic.fntdata"/><Relationship Id="rId30" Type="http://schemas.openxmlformats.org/officeDocument/2006/relationships/font" Target="fonts/NunitoExtraBo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cf353b01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7cf353b01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cf353b016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cf353b016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cf353b016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cf353b016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cf353b016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7cf353b016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cf353b016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cf353b016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cf353b016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cf353b016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7cf353b016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7cf353b016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be929d71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7be929d71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7be929d71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7be929d71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cf353b01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cf353b01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cf353b01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cf353b0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cf353b016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7cf353b01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cf353b016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7cf353b016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cf353b01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cf353b01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cf353b01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cf353b01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0" y="0"/>
            <a:ext cx="6860100" cy="5143500"/>
          </a:xfrm>
          <a:prstGeom prst="flowChartInputOutpu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6100" y="0"/>
            <a:ext cx="541075" cy="483800"/>
          </a:xfrm>
          <a:prstGeom prst="flowChartExtra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2" y="277975"/>
            <a:ext cx="6764700" cy="251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Data science 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 SemiBold"/>
                <a:ea typeface="Nunito SemiBold"/>
                <a:cs typeface="Nunito SemiBold"/>
                <a:sym typeface="Nunito SemiBold"/>
              </a:rPr>
              <a:t>in iGEM </a:t>
            </a:r>
            <a:endParaRPr>
              <a:latin typeface="Nunito SemiBold"/>
              <a:ea typeface="Nunito SemiBold"/>
              <a:cs typeface="Nunito SemiBold"/>
              <a:sym typeface="Nunito SemiBold"/>
            </a:endParaRPr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674700" y="2797075"/>
            <a:ext cx="5510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Getting the Dat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2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Measurement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None/>
            </a:pPr>
            <a:r>
              <a:rPr lang="en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  <a:t>The Measurement prize seeks to award activities that exemplify good measurement. </a:t>
            </a:r>
            <a:endParaRPr>
              <a:solidFill>
                <a:srgbClr val="05030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Criteria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292100" lvl="0" marL="457200" rtl="0" algn="l">
              <a:spcBef>
                <a:spcPts val="160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the measurement potentially repeatable?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the protocol well described?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it useful to other projects?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Did the team appropriately use controls to validate the measurement process and calibrate units?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0" name="Google Shape;130;p22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3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What Did We Do Last Year?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Pain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8" name="Google Shape;138;p23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4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Our Goal This Year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45" name="Google Shape;145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are doing in silico measurement again.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 swear to god if they try to stop us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will write a paper equating the measurements if they try.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Wiki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  <a:t>In iGEM, the purpose of the team wiki is to publicly provide full project details to future teams, researchers, and the general public in an organized, visually appealing manner.</a:t>
            </a:r>
            <a:br>
              <a:rPr lang="en" sz="1600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lang="en" sz="1600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  <a:t>These details can and should include everything needed to reconstruct the project from the ground up, including the project goals, background information, research strategies, a lab notebook, experimental results, protocols, model documentation, results, safety information, BioBrick parts made, etc.</a:t>
            </a:r>
            <a:endParaRPr sz="16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Criteria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292100" lvl="0" marL="457200" rtl="0" algn="l">
              <a:spcBef>
                <a:spcPts val="160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Do I understand what the team accomplished?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the wiki attractive and easy to navigate?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Does the team clearly document their project and support their results with convincing evidence?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How well does the team describe what they did and what was done by others on the Attributions page?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Will the wiki be a compelling record of the team’s project for future teams?</a:t>
            </a:r>
            <a:endParaRPr b="1" sz="1000">
              <a:solidFill>
                <a:srgbClr val="05030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4" name="Google Shape;154;p2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2019 Wiki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had a shit Wiki.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had an unhealthy Wiki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had an inaccessible Wiki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2" name="Google Shape;162;p2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Wiki 2020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69" name="Google Shape;16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Healthy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Together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Skeleton due June 1st Hard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Content for models and software due July 15th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Journals for Drylab Done and Due Aug 15th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0" name="Google Shape;170;p2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Content Slide Title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7" name="Google Shape;17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General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Specific points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More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More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8" name="Google Shape;178;p2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835325" y="167175"/>
            <a:ext cx="3484875" cy="4834150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653113" y="307350"/>
            <a:ext cx="38493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Dry Challenges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65725" y="948775"/>
            <a:ext cx="4352100" cy="34164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Software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Modelling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Hardware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Measurement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Wiki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Nunito"/>
              <a:buAutoNum type="arabicPeriod"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Poster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Software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The purpose of the Software award is to develop software that grows Synbiology and fulfills needs and 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addresses</a:t>
            </a:r>
            <a:r>
              <a:rPr lang="en">
                <a:latin typeface="Nunito"/>
                <a:ea typeface="Nunito"/>
                <a:cs typeface="Nunito"/>
                <a:sym typeface="Nunito"/>
              </a:rPr>
              <a:t> needs currently within the industry.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Criteria</a:t>
            </a:r>
            <a:endParaRPr b="1">
              <a:latin typeface="Nunito"/>
              <a:ea typeface="Nunito"/>
              <a:cs typeface="Nunito"/>
              <a:sym typeface="Nunito"/>
            </a:endParaRPr>
          </a:p>
          <a:p>
            <a:pPr indent="-292100" lvl="0" marL="457200" rtl="0" algn="l">
              <a:spcBef>
                <a:spcPts val="160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How well is the software using and supporting existing synthetic biology standards and platforms?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Was this software validated by experimental work?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it useful to other projects?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Does the team demonstrate that their software can be embedded in new workflows?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How user-friendly is the software?</a:t>
            </a:r>
            <a:endParaRPr b="1" sz="1000">
              <a:solidFill>
                <a:srgbClr val="05030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What We Did Last Year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37404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iGAM - International Genetic Algorithm Machine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BOTS - Codon Optimization for Gene Synthesis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4491500" y="1152475"/>
            <a:ext cx="37404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Sunny Days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Phase diagrams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Mean Green Machine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7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Addressing Their Needs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We need to work with drylab on developing software. 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Address their problems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Address problems with the project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Modelling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  <a:t>A model is a mathematical or computational representation of a process or processes implemented in the project. The modeling efforts should in some way contribute to project design or contribute to a better understanding of the modelled process.</a:t>
            </a:r>
            <a:endParaRPr>
              <a:solidFill>
                <a:srgbClr val="05030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50304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>
                <a:latin typeface="Nunito"/>
                <a:ea typeface="Nunito"/>
                <a:cs typeface="Nunito"/>
                <a:sym typeface="Nunito"/>
              </a:rPr>
              <a:t>Criteria</a:t>
            </a:r>
            <a:endParaRPr b="1">
              <a:latin typeface="Nunito"/>
              <a:ea typeface="Nunito"/>
              <a:cs typeface="Nunito"/>
              <a:sym typeface="Nunito"/>
            </a:endParaRPr>
          </a:p>
          <a:p>
            <a:pPr indent="-292100" lvl="0" marL="457200" rtl="0" algn="l">
              <a:spcBef>
                <a:spcPts val="160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 startAt="3"/>
            </a:pPr>
            <a:r>
              <a:rPr b="1" lang="en" sz="1000">
                <a:solidFill>
                  <a:srgbClr val="050304"/>
                </a:solidFill>
              </a:rPr>
              <a:t>How impressive is the modeling?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 startAt="3"/>
            </a:pPr>
            <a:r>
              <a:rPr b="1" lang="en" sz="1000">
                <a:solidFill>
                  <a:srgbClr val="050304"/>
                </a:solidFill>
              </a:rPr>
              <a:t>Did the model help the team understand a part, device, or system?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 startAt="3"/>
            </a:pPr>
            <a:r>
              <a:rPr b="1" lang="en" sz="1000">
                <a:solidFill>
                  <a:srgbClr val="050304"/>
                </a:solidFill>
              </a:rPr>
              <a:t>Did the team use measurements of a part, device, or system to develop the model?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 startAt="3"/>
            </a:pPr>
            <a:r>
              <a:rPr b="1" lang="en" sz="1000">
                <a:solidFill>
                  <a:srgbClr val="050304"/>
                </a:solidFill>
              </a:rPr>
              <a:t>Does the modeling approach provide a good example for others?</a:t>
            </a:r>
            <a:endParaRPr b="1" sz="1000">
              <a:solidFill>
                <a:srgbClr val="05030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What We Did Last Year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Protein Dynamics Modelling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Phase Diagrams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Protein Optimization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Computational Protein Diagnostics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0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Hardware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50304"/>
                </a:solidFill>
                <a:latin typeface="Nunito"/>
                <a:ea typeface="Nunito"/>
                <a:cs typeface="Nunito"/>
                <a:sym typeface="Nunito"/>
              </a:rPr>
              <a:t>The Hardware special prize was created to recognize the development of novel and useful devices designed to aid those working in synthetic biology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Criteria</a:t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-292100" lvl="0" marL="457200" rtl="0" algn="l">
              <a:spcBef>
                <a:spcPts val="160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Does the hardware address a need or problem in synthetic biology?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Did the team conduct user testing and learn from user feedback?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Did the team demonstrate utility and functionality in their hardware proof of concept?</a:t>
            </a:r>
            <a:endParaRPr b="1" sz="1000">
              <a:solidFill>
                <a:srgbClr val="050304"/>
              </a:solidFill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50304"/>
              </a:buClr>
              <a:buSzPts val="1000"/>
              <a:buAutoNum type="arabicPeriod"/>
            </a:pPr>
            <a:r>
              <a:rPr b="1" lang="en" sz="1000">
                <a:solidFill>
                  <a:srgbClr val="050304"/>
                </a:solidFill>
              </a:rPr>
              <a:t>Is the documentation of the hardware system sufficient to enable reproduction by other teams?</a:t>
            </a:r>
            <a:endParaRPr b="1" sz="1000">
              <a:solidFill>
                <a:srgbClr val="05030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4" name="Google Shape;114;p20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/>
          <p:nvPr/>
        </p:nvSpPr>
        <p:spPr>
          <a:xfrm>
            <a:off x="835313" y="167175"/>
            <a:ext cx="7473375" cy="8402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1"/>
          <p:cNvSpPr txBox="1"/>
          <p:nvPr>
            <p:ph type="title"/>
          </p:nvPr>
        </p:nvSpPr>
        <p:spPr>
          <a:xfrm>
            <a:off x="311700" y="300963"/>
            <a:ext cx="8520600" cy="572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 ExtraBold"/>
                <a:ea typeface="Nunito ExtraBold"/>
                <a:cs typeface="Nunito ExtraBold"/>
                <a:sym typeface="Nunito ExtraBold"/>
              </a:rPr>
              <a:t>What We Did Last Year</a:t>
            </a:r>
            <a:endParaRPr>
              <a:solidFill>
                <a:srgbClr val="FFFFFF"/>
              </a:solidFill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cap="flat" cmpd="sng" w="9525">
            <a:solidFill>
              <a:srgbClr val="FFF2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Mean Green Machine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2" name="Google Shape;122;p21"/>
          <p:cNvSpPr/>
          <p:nvPr/>
        </p:nvSpPr>
        <p:spPr>
          <a:xfrm>
            <a:off x="0" y="0"/>
            <a:ext cx="338700" cy="280800"/>
          </a:xfrm>
          <a:prstGeom prst="triangl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