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</p:sldIdLst>
  <p:sldSz cy="5143500" cx="9144000"/>
  <p:notesSz cx="6858000" cy="9144000"/>
  <p:embeddedFontLst>
    <p:embeddedFont>
      <p:font typeface="Nunito SemiBold"/>
      <p:regular r:id="rId22"/>
      <p:bold r:id="rId23"/>
      <p:italic r:id="rId24"/>
      <p:boldItalic r:id="rId25"/>
    </p:embeddedFont>
    <p:embeddedFont>
      <p:font typeface="Nunito"/>
      <p:regular r:id="rId26"/>
      <p:bold r:id="rId27"/>
      <p:italic r:id="rId28"/>
      <p:boldItalic r:id="rId29"/>
    </p:embeddedFont>
    <p:embeddedFont>
      <p:font typeface="Nunito ExtraBold"/>
      <p:bold r:id="rId30"/>
      <p:boldItalic r:id="rId3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font" Target="fonts/NunitoSemiBold-regular.fntdata"/><Relationship Id="rId21" Type="http://schemas.openxmlformats.org/officeDocument/2006/relationships/slide" Target="slides/slide16.xml"/><Relationship Id="rId24" Type="http://schemas.openxmlformats.org/officeDocument/2006/relationships/font" Target="fonts/NunitoSemiBold-italic.fntdata"/><Relationship Id="rId23" Type="http://schemas.openxmlformats.org/officeDocument/2006/relationships/font" Target="fonts/NunitoSemiBold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font" Target="fonts/Nunito-regular.fntdata"/><Relationship Id="rId25" Type="http://schemas.openxmlformats.org/officeDocument/2006/relationships/font" Target="fonts/NunitoSemiBold-boldItalic.fntdata"/><Relationship Id="rId28" Type="http://schemas.openxmlformats.org/officeDocument/2006/relationships/font" Target="fonts/Nunito-italic.fntdata"/><Relationship Id="rId27" Type="http://schemas.openxmlformats.org/officeDocument/2006/relationships/font" Target="fonts/Nunito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29" Type="http://schemas.openxmlformats.org/officeDocument/2006/relationships/font" Target="fonts/Nunito-boldItalic.fntdata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31" Type="http://schemas.openxmlformats.org/officeDocument/2006/relationships/font" Target="fonts/NunitoExtraBold-boldItalic.fntdata"/><Relationship Id="rId30" Type="http://schemas.openxmlformats.org/officeDocument/2006/relationships/font" Target="fonts/NunitoExtraBold-bold.fntdata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" name="Google Shape;54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7cf353b016_0_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7cf353b016_0_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7cf353b016_0_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7cf353b016_0_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7cf353b016_0_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7cf353b016_0_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g7cf353b016_0_8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9" name="Google Shape;149;g7cf353b016_0_8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g7cf353b016_0_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7" name="Google Shape;157;g7cf353b016_0_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g7cf353b016_0_9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5" name="Google Shape;165;g7cf353b016_0_9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g7cf353b016_0_3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3" name="Google Shape;173;g7cf353b016_0_3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7be929d710_2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7be929d710_2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7be929d710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7be929d710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7cf353b016_0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7cf353b016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7cf353b016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7cf353b016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7cf353b016_0_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7cf353b016_0_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7cf353b016_0_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7cf353b016_0_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g7cf353b016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" name="Google Shape;109;g7cf353b016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g7cf353b016_0_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7" name="Google Shape;117;g7cf353b016_0_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0" y="0"/>
            <a:ext cx="6860100" cy="5143500"/>
          </a:xfrm>
          <a:prstGeom prst="flowChartInputOutpu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" name="Google Shape;14;p2"/>
          <p:cNvSpPr/>
          <p:nvPr/>
        </p:nvSpPr>
        <p:spPr>
          <a:xfrm>
            <a:off x="36100" y="0"/>
            <a:ext cx="541075" cy="483800"/>
          </a:xfrm>
          <a:prstGeom prst="flowChartExtra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8" name="Google Shape;48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9" name="Google Shape;49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7" name="Google Shape;17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4" name="Google Shape;24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5" name="Google Shape;25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9" name="Google Shape;29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2" name="Google Shape;32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6" name="Google Shape;36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" name="Google Shape;39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0" name="Google Shape;40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1" name="Google Shape;41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2" name="Google Shape;42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5" name="Google Shape;45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accen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6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13"/>
          <p:cNvSpPr txBox="1"/>
          <p:nvPr>
            <p:ph type="ctrTitle"/>
          </p:nvPr>
        </p:nvSpPr>
        <p:spPr>
          <a:xfrm>
            <a:off x="311702" y="277975"/>
            <a:ext cx="6764700" cy="2519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 SemiBold"/>
                <a:ea typeface="Nunito SemiBold"/>
                <a:cs typeface="Nunito SemiBold"/>
                <a:sym typeface="Nunito SemiBold"/>
              </a:rPr>
              <a:t>Data science </a:t>
            </a:r>
            <a:endParaRPr>
              <a:latin typeface="Nunito SemiBold"/>
              <a:ea typeface="Nunito SemiBold"/>
              <a:cs typeface="Nunito SemiBold"/>
              <a:sym typeface="Nunito SemiBold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 SemiBold"/>
                <a:ea typeface="Nunito SemiBold"/>
                <a:cs typeface="Nunito SemiBold"/>
                <a:sym typeface="Nunito SemiBold"/>
              </a:rPr>
              <a:t>in iGEM </a:t>
            </a:r>
            <a:endParaRPr>
              <a:latin typeface="Nunito SemiBold"/>
              <a:ea typeface="Nunito SemiBold"/>
              <a:cs typeface="Nunito SemiBold"/>
              <a:sym typeface="Nunito SemiBold"/>
            </a:endParaRPr>
          </a:p>
        </p:txBody>
      </p:sp>
      <p:sp>
        <p:nvSpPr>
          <p:cNvPr id="57" name="Google Shape;57;p13"/>
          <p:cNvSpPr txBox="1"/>
          <p:nvPr>
            <p:ph idx="1" type="subTitle"/>
          </p:nvPr>
        </p:nvSpPr>
        <p:spPr>
          <a:xfrm>
            <a:off x="674700" y="2797075"/>
            <a:ext cx="5510700" cy="85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Getting the Dat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2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8" name="Google Shape;128;p22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Measurement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29" name="Google Shape;129;p2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228600" lvl="0" marL="45720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Nunito"/>
              <a:buNone/>
            </a:pPr>
            <a:r>
              <a:rPr lang="en">
                <a:solidFill>
                  <a:srgbClr val="050304"/>
                </a:solidFill>
                <a:latin typeface="Nunito"/>
                <a:ea typeface="Nunito"/>
                <a:cs typeface="Nunito"/>
                <a:sym typeface="Nunito"/>
              </a:rPr>
              <a:t>The Measurement prize seeks to award activities that exemplify good measurement. </a:t>
            </a:r>
            <a:endParaRPr>
              <a:solidFill>
                <a:srgbClr val="050304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Criteria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292100" lvl="0" marL="457200" rtl="0" algn="l">
              <a:spcBef>
                <a:spcPts val="160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Is the measurement potentially repeatable?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Is the protocol well described?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Is it useful to other projects?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Did the team appropriately use controls to validate the measurement process and calibrate units?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30" name="Google Shape;130;p22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3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6" name="Google Shape;136;p23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What Did We Do Last Year?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37" name="Google Shape;137;p2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60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Pain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38" name="Google Shape;138;p23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24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4" name="Google Shape;144;p24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Our Goal This Year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45" name="Google Shape;145;p2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We are doing in silico measurement again.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I swear to god if they try to stop us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We will write a paper equating the measurements if they try.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46" name="Google Shape;146;p24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p25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2" name="Google Shape;152;p25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Wiki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53" name="Google Shape;153;p2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50304"/>
                </a:solidFill>
                <a:latin typeface="Nunito"/>
                <a:ea typeface="Nunito"/>
                <a:cs typeface="Nunito"/>
                <a:sym typeface="Nunito"/>
              </a:rPr>
              <a:t>In iGEM, the purpose of the team wiki is to publicly provide full project details to future teams, researchers, and the general public in an organized, visually appealing manner.</a:t>
            </a:r>
            <a:br>
              <a:rPr lang="en" sz="1600">
                <a:solidFill>
                  <a:srgbClr val="050304"/>
                </a:solidFill>
                <a:latin typeface="Nunito"/>
                <a:ea typeface="Nunito"/>
                <a:cs typeface="Nunito"/>
                <a:sym typeface="Nunito"/>
              </a:rPr>
            </a:br>
            <a:r>
              <a:rPr lang="en" sz="1600">
                <a:solidFill>
                  <a:srgbClr val="050304"/>
                </a:solidFill>
                <a:latin typeface="Nunito"/>
                <a:ea typeface="Nunito"/>
                <a:cs typeface="Nunito"/>
                <a:sym typeface="Nunito"/>
              </a:rPr>
              <a:t>These details can and should include everything needed to reconstruct the project from the ground up, including the project goals, background information, research strategies, a lab notebook, experimental results, protocols, model documentation, results, safety information, BioBrick parts made, etc.</a:t>
            </a:r>
            <a:endParaRPr sz="1600"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Criteria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292100" lvl="0" marL="457200" rtl="0" algn="l">
              <a:spcBef>
                <a:spcPts val="160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Do I understand what the team accomplished?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Is the wiki attractive and easy to navigate?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Does the team clearly document their project and support their results with convincing evidence?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How well does the team describe what they did and what was done by others on the Attributions page?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Will the wiki be a compelling record of the team’s project for future teams?</a:t>
            </a:r>
            <a:endParaRPr b="1" sz="1000">
              <a:solidFill>
                <a:srgbClr val="050304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60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54" name="Google Shape;154;p25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26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0" name="Google Shape;160;p26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2019 Wiki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61" name="Google Shape;161;p2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We had a shit Wiki.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We had an unhealthy Wiki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We had an inaccessible Wiki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62" name="Google Shape;162;p26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p27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8" name="Google Shape;168;p27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Wiki 2020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69" name="Google Shape;169;p2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Healthy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Together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Skeleton due June 1st Hard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Content for models and software due July 15th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Journals for Drylab Done and Due Aug 15th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70" name="Google Shape;170;p27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Google Shape;175;p28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6" name="Google Shape;176;p28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Content Slide Title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77" name="Google Shape;177;p2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General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160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Specific points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More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More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78" name="Google Shape;178;p28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4"/>
          <p:cNvSpPr/>
          <p:nvPr/>
        </p:nvSpPr>
        <p:spPr>
          <a:xfrm>
            <a:off x="835325" y="167175"/>
            <a:ext cx="3484875" cy="4834150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3" name="Google Shape;63;p14"/>
          <p:cNvSpPr txBox="1"/>
          <p:nvPr>
            <p:ph type="title"/>
          </p:nvPr>
        </p:nvSpPr>
        <p:spPr>
          <a:xfrm>
            <a:off x="653113" y="307350"/>
            <a:ext cx="38493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Dry Challenges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64" name="Google Shape;64;p14"/>
          <p:cNvSpPr txBox="1"/>
          <p:nvPr>
            <p:ph idx="1" type="body"/>
          </p:nvPr>
        </p:nvSpPr>
        <p:spPr>
          <a:xfrm>
            <a:off x="865725" y="948775"/>
            <a:ext cx="4352100" cy="3416400"/>
          </a:xfrm>
          <a:prstGeom prst="rect">
            <a:avLst/>
          </a:prstGeom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Software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Modelling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Hardware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Measurement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Wiki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Font typeface="Nunito"/>
              <a:buAutoNum type="arabicPeriod"/>
            </a:pPr>
            <a:r>
              <a:rPr lang="en">
                <a:solidFill>
                  <a:srgbClr val="FFFFFF"/>
                </a:solidFill>
                <a:latin typeface="Nunito"/>
                <a:ea typeface="Nunito"/>
                <a:cs typeface="Nunito"/>
                <a:sym typeface="Nunito"/>
              </a:rPr>
              <a:t>Poster</a:t>
            </a:r>
            <a:endParaRPr>
              <a:solidFill>
                <a:srgbClr val="FFFFFF"/>
              </a:solidFill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65" name="Google Shape;65;p14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5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5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Software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72" name="Google Shape;72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The purpose of the Software award is to develop software that grows Synbiology and fulfills needs and </a:t>
            </a:r>
            <a:r>
              <a:rPr lang="en">
                <a:latin typeface="Nunito"/>
                <a:ea typeface="Nunito"/>
                <a:cs typeface="Nunito"/>
                <a:sym typeface="Nunito"/>
              </a:rPr>
              <a:t>addresses</a:t>
            </a:r>
            <a:r>
              <a:rPr lang="en">
                <a:latin typeface="Nunito"/>
                <a:ea typeface="Nunito"/>
                <a:cs typeface="Nunito"/>
                <a:sym typeface="Nunito"/>
              </a:rPr>
              <a:t> needs currently within the industry.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b="1" lang="en">
                <a:latin typeface="Nunito"/>
                <a:ea typeface="Nunito"/>
                <a:cs typeface="Nunito"/>
                <a:sym typeface="Nunito"/>
              </a:rPr>
              <a:t>Criteria</a:t>
            </a:r>
            <a:endParaRPr b="1">
              <a:latin typeface="Nunito"/>
              <a:ea typeface="Nunito"/>
              <a:cs typeface="Nunito"/>
              <a:sym typeface="Nunito"/>
            </a:endParaRPr>
          </a:p>
          <a:p>
            <a:pPr indent="-292100" lvl="0" marL="457200" rtl="0" algn="l">
              <a:spcBef>
                <a:spcPts val="160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How well is the software using and supporting existing synthetic biology standards and platforms?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Was this software validated by experimental work?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Is it useful to other projects?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Does the team demonstrate that their software can be embedded in new workflows?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How user-friendly is the software?</a:t>
            </a:r>
            <a:endParaRPr b="1" sz="1000">
              <a:solidFill>
                <a:srgbClr val="050304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60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73" name="Google Shape;73;p15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6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16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What We Did Last Year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80" name="Google Shape;80;p16"/>
          <p:cNvSpPr txBox="1"/>
          <p:nvPr>
            <p:ph idx="1" type="body"/>
          </p:nvPr>
        </p:nvSpPr>
        <p:spPr>
          <a:xfrm>
            <a:off x="311700" y="1152475"/>
            <a:ext cx="37404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iGAM - International Genetic Algorithm Machine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160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BOTS - Codon Optimization for Gene Synthesis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81" name="Google Shape;81;p16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6"/>
          <p:cNvSpPr txBox="1"/>
          <p:nvPr>
            <p:ph idx="1" type="body"/>
          </p:nvPr>
        </p:nvSpPr>
        <p:spPr>
          <a:xfrm>
            <a:off x="4491500" y="1152475"/>
            <a:ext cx="37404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Sunny Days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160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Phase diagrams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160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Mean Green Machine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7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8" name="Google Shape;88;p17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Addressing Their Needs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89" name="Google Shape;89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We need to work with drylab on developing software. 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Address their problems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45720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Address problems with the project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90" name="Google Shape;90;p17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18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6" name="Google Shape;96;p18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Modelling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97" name="Google Shape;97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50304"/>
                </a:solidFill>
                <a:latin typeface="Nunito"/>
                <a:ea typeface="Nunito"/>
                <a:cs typeface="Nunito"/>
                <a:sym typeface="Nunito"/>
              </a:rPr>
              <a:t>A model is a mathematical or computational representation of a process or processes implemented in the project. The modeling efforts should in some way contribute to project design or contribute to a better understanding of the modelled process.</a:t>
            </a:r>
            <a:endParaRPr>
              <a:solidFill>
                <a:srgbClr val="050304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rgbClr val="050304"/>
              </a:solidFill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latin typeface="Nunito"/>
                <a:ea typeface="Nunito"/>
                <a:cs typeface="Nunito"/>
                <a:sym typeface="Nunito"/>
              </a:rPr>
              <a:t>Criteria</a:t>
            </a:r>
            <a:endParaRPr b="1">
              <a:latin typeface="Nunito"/>
              <a:ea typeface="Nunito"/>
              <a:cs typeface="Nunito"/>
              <a:sym typeface="Nunito"/>
            </a:endParaRPr>
          </a:p>
          <a:p>
            <a:pPr indent="-292100" lvl="0" marL="457200" rtl="0" algn="l">
              <a:spcBef>
                <a:spcPts val="160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 startAt="3"/>
            </a:pPr>
            <a:r>
              <a:rPr b="1" lang="en" sz="1000">
                <a:solidFill>
                  <a:srgbClr val="050304"/>
                </a:solidFill>
              </a:rPr>
              <a:t>How impressive is the modeling?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 startAt="3"/>
            </a:pPr>
            <a:r>
              <a:rPr b="1" lang="en" sz="1000">
                <a:solidFill>
                  <a:srgbClr val="050304"/>
                </a:solidFill>
              </a:rPr>
              <a:t>Did the model help the team understand a part, device, or system?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 startAt="3"/>
            </a:pPr>
            <a:r>
              <a:rPr b="1" lang="en" sz="1000">
                <a:solidFill>
                  <a:srgbClr val="050304"/>
                </a:solidFill>
              </a:rPr>
              <a:t>Did the team use measurements of a part, device, or system to develop the model?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 startAt="3"/>
            </a:pPr>
            <a:r>
              <a:rPr b="1" lang="en" sz="1000">
                <a:solidFill>
                  <a:srgbClr val="050304"/>
                </a:solidFill>
              </a:rPr>
              <a:t>Does the modeling approach provide a good example for others?</a:t>
            </a:r>
            <a:endParaRPr b="1" sz="1000">
              <a:solidFill>
                <a:srgbClr val="050304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600"/>
              </a:spcAft>
              <a:buNone/>
            </a:pPr>
            <a:r>
              <a:t/>
            </a:r>
            <a:endParaRPr b="1"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98" name="Google Shape;98;p18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19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4" name="Google Shape;104;p19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What We Did Last Year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05" name="Google Shape;105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Protein Dynamics Modelling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160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Phase Diagrams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160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Protein Optimization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342900" lvl="0" marL="457200" rtl="0" algn="l">
              <a:spcBef>
                <a:spcPts val="1600"/>
              </a:spcBef>
              <a:spcAft>
                <a:spcPts val="0"/>
              </a:spcAft>
              <a:buSzPts val="1800"/>
              <a:buFont typeface="Nunito"/>
              <a:buChar char="●"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Computational Protein Diagnostics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06" name="Google Shape;106;p19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20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2" name="Google Shape;112;p20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Hardware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13" name="Google Shape;113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>
                <a:solidFill>
                  <a:srgbClr val="050304"/>
                </a:solidFill>
                <a:latin typeface="Nunito"/>
                <a:ea typeface="Nunito"/>
                <a:cs typeface="Nunito"/>
                <a:sym typeface="Nunito"/>
              </a:rPr>
              <a:t>The Hardware special prize was created to recognize the development of novel and useful devices designed to aid those working in synthetic biology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Criteria</a:t>
            </a:r>
            <a:endParaRPr>
              <a:latin typeface="Nunito"/>
              <a:ea typeface="Nunito"/>
              <a:cs typeface="Nunito"/>
              <a:sym typeface="Nunito"/>
            </a:endParaRPr>
          </a:p>
          <a:p>
            <a:pPr indent="-292100" lvl="0" marL="457200" rtl="0" algn="l">
              <a:spcBef>
                <a:spcPts val="160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Does the hardware address a need or problem in synthetic biology?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Did the team conduct user testing and learn from user feedback?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Did the team demonstrate utility and functionality in their hardware proof of concept?</a:t>
            </a:r>
            <a:endParaRPr b="1" sz="1000">
              <a:solidFill>
                <a:srgbClr val="050304"/>
              </a:solidFill>
            </a:endParaRPr>
          </a:p>
          <a:p>
            <a:pPr indent="-292100" lvl="0" marL="457200" rtl="0" algn="l">
              <a:spcBef>
                <a:spcPts val="0"/>
              </a:spcBef>
              <a:spcAft>
                <a:spcPts val="0"/>
              </a:spcAft>
              <a:buClr>
                <a:srgbClr val="050304"/>
              </a:buClr>
              <a:buSzPts val="1000"/>
              <a:buAutoNum type="arabicPeriod"/>
            </a:pPr>
            <a:r>
              <a:rPr b="1" lang="en" sz="1000">
                <a:solidFill>
                  <a:srgbClr val="050304"/>
                </a:solidFill>
              </a:rPr>
              <a:t>Is the documentation of the hardware system sufficient to enable reproduction by other teams?</a:t>
            </a:r>
            <a:endParaRPr b="1" sz="1000">
              <a:solidFill>
                <a:srgbClr val="050304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600"/>
              </a:spcAft>
              <a:buNone/>
            </a:pPr>
            <a:r>
              <a:t/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14" name="Google Shape;114;p20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21"/>
          <p:cNvSpPr/>
          <p:nvPr/>
        </p:nvSpPr>
        <p:spPr>
          <a:xfrm>
            <a:off x="835313" y="167175"/>
            <a:ext cx="7473375" cy="840275"/>
          </a:xfrm>
          <a:prstGeom prst="flowChartOffpageConnector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0" name="Google Shape;120;p21"/>
          <p:cNvSpPr txBox="1"/>
          <p:nvPr>
            <p:ph type="title"/>
          </p:nvPr>
        </p:nvSpPr>
        <p:spPr>
          <a:xfrm>
            <a:off x="311700" y="300963"/>
            <a:ext cx="8520600" cy="572700"/>
          </a:xfrm>
          <a:prstGeom prst="rect">
            <a:avLst/>
          </a:prstGeom>
          <a:noFill/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Nunito ExtraBold"/>
                <a:ea typeface="Nunito ExtraBold"/>
                <a:cs typeface="Nunito ExtraBold"/>
                <a:sym typeface="Nunito ExtraBold"/>
              </a:rPr>
              <a:t>What We Did Last Year</a:t>
            </a:r>
            <a:endParaRPr>
              <a:solidFill>
                <a:srgbClr val="FFFFFF"/>
              </a:solidFill>
              <a:latin typeface="Nunito ExtraBold"/>
              <a:ea typeface="Nunito ExtraBold"/>
              <a:cs typeface="Nunito ExtraBold"/>
              <a:sym typeface="Nunito ExtraBold"/>
            </a:endParaRPr>
          </a:p>
        </p:txBody>
      </p:sp>
      <p:sp>
        <p:nvSpPr>
          <p:cNvPr id="121" name="Google Shape;121;p2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ln cap="flat" cmpd="sng" w="9525">
            <a:solidFill>
              <a:srgbClr val="FFF2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600"/>
              </a:spcAft>
              <a:buNone/>
            </a:pPr>
            <a:r>
              <a:rPr lang="en">
                <a:latin typeface="Nunito"/>
                <a:ea typeface="Nunito"/>
                <a:cs typeface="Nunito"/>
                <a:sym typeface="Nunito"/>
              </a:rPr>
              <a:t>Mean Green Machine</a:t>
            </a:r>
            <a:endParaRPr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122" name="Google Shape;122;p21"/>
          <p:cNvSpPr/>
          <p:nvPr/>
        </p:nvSpPr>
        <p:spPr>
          <a:xfrm>
            <a:off x="0" y="0"/>
            <a:ext cx="338700" cy="280800"/>
          </a:xfrm>
          <a:prstGeom prst="triangle">
            <a:avLst>
              <a:gd fmla="val 50000" name="adj"/>
            </a:avLst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